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リュウヤ サカモト" initials="リサ" lastIdx="1" clrIdx="0">
    <p:extLst>
      <p:ext uri="{19B8F6BF-5375-455C-9EA6-DF929625EA0E}">
        <p15:presenceInfo xmlns:p15="http://schemas.microsoft.com/office/powerpoint/2012/main" userId="1b9530c403fd04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6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3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77348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14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25730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76450"/>
            <a:ext cx="10353762" cy="371474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60007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73ED0CC-082F-4160-86E5-0D6041F12778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6000749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000749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62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4000" i="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D70A5E4A-A917-4DA6-AEE9-5E2C05890A8F}"/>
              </a:ext>
            </a:extLst>
          </p:cNvPr>
          <p:cNvSpPr/>
          <p:nvPr/>
        </p:nvSpPr>
        <p:spPr>
          <a:xfrm>
            <a:off x="641554" y="390832"/>
            <a:ext cx="8605997" cy="656303"/>
          </a:xfrm>
          <a:prstGeom prst="homePlate">
            <a:avLst/>
          </a:prstGeom>
          <a:solidFill>
            <a:srgbClr val="FF9999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1BFB1A0-ED20-4D66-9799-127E5F82B54E}"/>
              </a:ext>
            </a:extLst>
          </p:cNvPr>
          <p:cNvSpPr/>
          <p:nvPr/>
        </p:nvSpPr>
        <p:spPr>
          <a:xfrm>
            <a:off x="641555" y="1172498"/>
            <a:ext cx="1954161" cy="480551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グラフィックス 11" descr="送信">
            <a:extLst>
              <a:ext uri="{FF2B5EF4-FFF2-40B4-BE49-F238E27FC236}">
                <a16:creationId xmlns:a16="http://schemas.microsoft.com/office/drawing/2014/main" id="{04A3E769-8649-4C15-89E1-D82D688F8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1435" y="1294169"/>
            <a:ext cx="914400" cy="914400"/>
          </a:xfrm>
          <a:prstGeom prst="rect">
            <a:avLst/>
          </a:prstGeom>
        </p:spPr>
      </p:pic>
      <p:pic>
        <p:nvPicPr>
          <p:cNvPr id="39" name="グラフィックス 38" descr="役員室">
            <a:extLst>
              <a:ext uri="{FF2B5EF4-FFF2-40B4-BE49-F238E27FC236}">
                <a16:creationId xmlns:a16="http://schemas.microsoft.com/office/drawing/2014/main" id="{6A2168FA-2567-4645-9DAD-32545AD720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76255" y="1294169"/>
            <a:ext cx="914400" cy="914400"/>
          </a:xfrm>
          <a:prstGeom prst="rect">
            <a:avLst/>
          </a:prstGeom>
        </p:spPr>
      </p:pic>
      <p:pic>
        <p:nvPicPr>
          <p:cNvPr id="41" name="グラフィックス 40" descr="カスタマー レビュー (RTL)">
            <a:extLst>
              <a:ext uri="{FF2B5EF4-FFF2-40B4-BE49-F238E27FC236}">
                <a16:creationId xmlns:a16="http://schemas.microsoft.com/office/drawing/2014/main" id="{1DF9F155-DB29-4D8D-B28F-3F79583874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91076" y="1294169"/>
            <a:ext cx="914400" cy="914400"/>
          </a:xfrm>
          <a:prstGeom prst="rect">
            <a:avLst/>
          </a:prstGeom>
        </p:spPr>
      </p:pic>
      <p:pic>
        <p:nvPicPr>
          <p:cNvPr id="43" name="グラフィックス 42" descr="握手">
            <a:extLst>
              <a:ext uri="{FF2B5EF4-FFF2-40B4-BE49-F238E27FC236}">
                <a16:creationId xmlns:a16="http://schemas.microsoft.com/office/drawing/2014/main" id="{B53E8C5E-EA51-440E-85E4-1F538DC4D3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09584" y="1294169"/>
            <a:ext cx="914400" cy="914400"/>
          </a:xfrm>
          <a:prstGeom prst="rect">
            <a:avLst/>
          </a:prstGeom>
        </p:spPr>
      </p:pic>
      <p:sp>
        <p:nvSpPr>
          <p:cNvPr id="46" name="矢印: 五方向 45">
            <a:extLst>
              <a:ext uri="{FF2B5EF4-FFF2-40B4-BE49-F238E27FC236}">
                <a16:creationId xmlns:a16="http://schemas.microsoft.com/office/drawing/2014/main" id="{AEA6FC12-509F-418E-8212-D2E42B38337B}"/>
              </a:ext>
            </a:extLst>
          </p:cNvPr>
          <p:cNvSpPr/>
          <p:nvPr/>
        </p:nvSpPr>
        <p:spPr>
          <a:xfrm>
            <a:off x="9508212" y="390831"/>
            <a:ext cx="2116393" cy="656303"/>
          </a:xfrm>
          <a:prstGeom prst="homePlate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1F661CA-6273-47A1-A95B-81EEFE92D626}"/>
              </a:ext>
            </a:extLst>
          </p:cNvPr>
          <p:cNvSpPr/>
          <p:nvPr/>
        </p:nvSpPr>
        <p:spPr>
          <a:xfrm>
            <a:off x="2856375" y="1172498"/>
            <a:ext cx="1954161" cy="480551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02A1B27-DAF3-46D6-93F1-EE8C6E5B41C7}"/>
              </a:ext>
            </a:extLst>
          </p:cNvPr>
          <p:cNvSpPr/>
          <p:nvPr/>
        </p:nvSpPr>
        <p:spPr>
          <a:xfrm>
            <a:off x="5071196" y="1172498"/>
            <a:ext cx="1954161" cy="480551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138DC687-7368-4DBC-A814-2FDD640DE91F}"/>
              </a:ext>
            </a:extLst>
          </p:cNvPr>
          <p:cNvSpPr/>
          <p:nvPr/>
        </p:nvSpPr>
        <p:spPr>
          <a:xfrm>
            <a:off x="7286017" y="1172498"/>
            <a:ext cx="1961535" cy="480551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BBB355C-8F75-413E-B29F-C47A572267EC}"/>
              </a:ext>
            </a:extLst>
          </p:cNvPr>
          <p:cNvSpPr/>
          <p:nvPr/>
        </p:nvSpPr>
        <p:spPr>
          <a:xfrm>
            <a:off x="9508212" y="1172498"/>
            <a:ext cx="1954161" cy="480551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グラフィックス 51" descr="教室">
            <a:extLst>
              <a:ext uri="{FF2B5EF4-FFF2-40B4-BE49-F238E27FC236}">
                <a16:creationId xmlns:a16="http://schemas.microsoft.com/office/drawing/2014/main" id="{6E76A845-4974-4AAA-9FFC-212624BC97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28092" y="1294169"/>
            <a:ext cx="914400" cy="914400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8BB0E1F-127D-463A-9351-D8E206EB657C}"/>
              </a:ext>
            </a:extLst>
          </p:cNvPr>
          <p:cNvSpPr txBox="1"/>
          <p:nvPr/>
        </p:nvSpPr>
        <p:spPr>
          <a:xfrm>
            <a:off x="855405" y="559059"/>
            <a:ext cx="7514303" cy="367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採用フロー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27481F3-C97D-46AA-B1A1-EA914EAF25EC}"/>
              </a:ext>
            </a:extLst>
          </p:cNvPr>
          <p:cNvSpPr txBox="1"/>
          <p:nvPr/>
        </p:nvSpPr>
        <p:spPr>
          <a:xfrm>
            <a:off x="9812188" y="559059"/>
            <a:ext cx="134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採用後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6F6DF9F-BCA1-4E58-AF3C-58954C4B3887}"/>
              </a:ext>
            </a:extLst>
          </p:cNvPr>
          <p:cNvSpPr txBox="1"/>
          <p:nvPr/>
        </p:nvSpPr>
        <p:spPr>
          <a:xfrm>
            <a:off x="956915" y="2330240"/>
            <a:ext cx="1292662" cy="3647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・採用応募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下部の申し込みフォームより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応募をお願いします。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ご不明点などのお電話での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質問も受け付けております。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C1028F1-5714-4CB6-9CB2-8082BED5F9F3}"/>
              </a:ext>
            </a:extLst>
          </p:cNvPr>
          <p:cNvSpPr txBox="1"/>
          <p:nvPr/>
        </p:nvSpPr>
        <p:spPr>
          <a:xfrm>
            <a:off x="3064044" y="2330240"/>
            <a:ext cx="1508105" cy="3647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・一次面接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採用担当との面接となります。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履歴書・職務経歴書の持参を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お願い致します。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</a:t>
            </a:r>
            <a:r>
              <a:rPr lang="en-US" altLang="ja-JP" sz="1400" dirty="0">
                <a:solidFill>
                  <a:schemeClr val="bg1"/>
                </a:solidFill>
              </a:rPr>
              <a:t>※</a:t>
            </a:r>
            <a:r>
              <a:rPr lang="ja-JP" altLang="en-US" sz="1400" dirty="0">
                <a:solidFill>
                  <a:schemeClr val="bg1"/>
                </a:solidFill>
              </a:rPr>
              <a:t>結果については</a:t>
            </a:r>
            <a:r>
              <a:rPr lang="en-US" altLang="ja-JP" sz="1400" dirty="0">
                <a:solidFill>
                  <a:schemeClr val="bg1"/>
                </a:solidFill>
              </a:rPr>
              <a:t>1</a:t>
            </a:r>
            <a:r>
              <a:rPr lang="ja-JP" altLang="en-US" sz="1400" dirty="0">
                <a:solidFill>
                  <a:schemeClr val="bg1"/>
                </a:solidFill>
              </a:rPr>
              <a:t>週間以内に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　　ご連絡させていただきます。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4527ED7-FEFD-4A56-B59C-5CD39827F46A}"/>
              </a:ext>
            </a:extLst>
          </p:cNvPr>
          <p:cNvSpPr txBox="1"/>
          <p:nvPr/>
        </p:nvSpPr>
        <p:spPr>
          <a:xfrm>
            <a:off x="5278974" y="2330240"/>
            <a:ext cx="1508105" cy="3647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・二次面接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弊社上層部との面接となります。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採用条件等については二次面接で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ご相談をさせていただきます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</a:t>
            </a:r>
            <a:r>
              <a:rPr lang="en-US" altLang="ja-JP" sz="1400" dirty="0">
                <a:solidFill>
                  <a:schemeClr val="bg1"/>
                </a:solidFill>
              </a:rPr>
              <a:t>※</a:t>
            </a:r>
            <a:r>
              <a:rPr lang="ja-JP" altLang="en-US" sz="1400" dirty="0">
                <a:solidFill>
                  <a:schemeClr val="bg1"/>
                </a:solidFill>
              </a:rPr>
              <a:t>結果については</a:t>
            </a:r>
            <a:r>
              <a:rPr lang="en-US" altLang="ja-JP" sz="1400" dirty="0">
                <a:solidFill>
                  <a:schemeClr val="bg1"/>
                </a:solidFill>
              </a:rPr>
              <a:t>1</a:t>
            </a:r>
            <a:r>
              <a:rPr lang="ja-JP" altLang="en-US" sz="1400" dirty="0">
                <a:solidFill>
                  <a:schemeClr val="bg1"/>
                </a:solidFill>
              </a:rPr>
              <a:t>週間以内に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　　ご連絡させていただきます。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7060714-290F-4E5D-BF75-8F20D5DC726C}"/>
              </a:ext>
            </a:extLst>
          </p:cNvPr>
          <p:cNvSpPr txBox="1"/>
          <p:nvPr/>
        </p:nvSpPr>
        <p:spPr>
          <a:xfrm>
            <a:off x="7389620" y="2330240"/>
            <a:ext cx="1723549" cy="36477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・内定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二次面接を通過された方に内定の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通知をさせていただきます。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詳しい入社時期のお打合せなどを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後日にさせていただきます。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また、追加にて面談を希望される場合は</a:t>
            </a:r>
            <a:endParaRPr lang="en-US" altLang="ja-JP" sz="1400" dirty="0">
              <a:solidFill>
                <a:schemeClr val="bg1"/>
              </a:solidFill>
            </a:endParaRPr>
          </a:p>
          <a:p>
            <a:r>
              <a:rPr lang="ja-JP" altLang="en-US" sz="1400" dirty="0">
                <a:solidFill>
                  <a:schemeClr val="bg1"/>
                </a:solidFill>
              </a:rPr>
              <a:t>　ご対応させていただきます。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622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VTI">
  <a:themeElements>
    <a:clrScheme name="">
      <a:dk1>
        <a:srgbClr val="000000"/>
      </a:dk1>
      <a:lt1>
        <a:srgbClr val="FFFFFF"/>
      </a:lt1>
      <a:dk2>
        <a:srgbClr val="37371F"/>
      </a:dk2>
      <a:lt2>
        <a:srgbClr val="E2E5E8"/>
      </a:lt2>
      <a:accent1>
        <a:srgbClr val="B79D7A"/>
      </a:accent1>
      <a:accent2>
        <a:srgbClr val="A4A470"/>
      </a:accent2>
      <a:accent3>
        <a:srgbClr val="96A77E"/>
      </a:accent3>
      <a:accent4>
        <a:srgbClr val="80AE77"/>
      </a:accent4>
      <a:accent5>
        <a:srgbClr val="82AB8C"/>
      </a:accent5>
      <a:accent6>
        <a:srgbClr val="76AD9B"/>
      </a:accent6>
      <a:hlink>
        <a:srgbClr val="6582AC"/>
      </a:hlink>
      <a:folHlink>
        <a:srgbClr val="7F7F7F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VTI" id="{35C4A07C-0176-4A32-9BCB-B016516853F0}" vid="{9B70D35C-BCA8-4715-BB49-8BE54A7FC0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14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Bahnschrift SemiBold Condensed</vt:lpstr>
      <vt:lpstr>Calisto MT</vt:lpstr>
      <vt:lpstr>Wingdings 2</vt:lpstr>
      <vt:lpstr>SlateVTI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リュウヤ サカモト</dc:creator>
  <cp:lastModifiedBy>リュウヤ サカモト</cp:lastModifiedBy>
  <cp:revision>7</cp:revision>
  <dcterms:created xsi:type="dcterms:W3CDTF">2019-10-18T06:53:29Z</dcterms:created>
  <dcterms:modified xsi:type="dcterms:W3CDTF">2019-10-18T08:21:24Z</dcterms:modified>
</cp:coreProperties>
</file>